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84" r:id="rId3"/>
    <p:sldId id="287" r:id="rId4"/>
    <p:sldId id="288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F557-41E1-4795-83DB-4646D08574F3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1515-FD26-42D8-9751-959C9E382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4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3328-71CD-4368-A105-34B6DD754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88F6F-397F-4F8B-9BEF-3B205E2D2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466B9-652B-4D68-9783-6BFDE1D3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6142-A87F-42D8-89E7-BBD40EDA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F94FD-4AC7-4626-8D63-5099E668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65C2-C1C2-4925-8845-5E580291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E1026-013B-439D-9C9C-38A4FF086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4E226-0FE6-44C9-821D-F75256D6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60D0-F7E4-4890-A7BB-8C44F39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F1A4-0644-4A83-8E02-D7BA1055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39E87-64D1-46F5-942C-B864058E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B77DA-3135-4F60-AD92-525A0EBE3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C05F-F513-4FD3-BFD6-C806E262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2DF58-0575-4120-B736-7B846031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82BE-CAAA-4ED3-9D45-911B367C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13-Nov-21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9DC6-8182-4B47-B5B0-DF05507D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B653-11C1-48CA-A2C0-A6BC09D7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B88A6-DA21-415E-AC01-2DC6230E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F5D2D-A4C1-4424-8B7C-B3C53A03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D27D-E6C9-4742-97E3-87A73CD8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E554-93D4-430C-924B-74E04446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23580-CCA6-4AED-9D67-1584871C4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5A79-20B6-4ACE-9FB9-B614B1BE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7F3DF-E760-4A28-91E0-DDAFCEB3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42D84-E2EC-4C00-A086-AEB82671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3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5175-B0BD-4D56-A8BE-56170115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BC65-B78F-448F-A80E-6D42F946B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7F02A-EE15-4EFC-AF5A-8017DA043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7B313-8526-443E-A396-A51BB504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8E380-43D0-4237-9607-52A462F9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2A60C-2E11-4A87-9AC6-76A50616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D378-D0BC-44FE-AE9A-22DB2A73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E3B7-D9CD-420F-BCBD-7B8704D93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E5011-3DE9-46BB-8DB8-73189C768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903B7-755A-49B9-84E9-D7F969EE3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48D4F-C333-4C50-9ADD-BC88816C2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BE5D2-FCA3-4ED2-96B4-70E4D8C7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9214A-4E5D-49DA-AFEB-1084B8EB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D9867-F6DD-4805-90FB-053B6BF2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2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D58F-4606-41F6-A627-1A961996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2935A-36E6-47BA-8038-39CDFEE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3643F-8E21-44D5-8AD1-F10FF050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AA4F6-B5A9-4269-93F4-F3C03C03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9CEB3-DF42-4A28-B616-6BD263A0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6EC60-432E-4700-9882-AE200A5B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D9B5A-53EA-48B2-A544-8FCA647E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D379-EBB4-4682-A445-A4CE038B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C4A1-6F5A-4923-A8C5-FAA1388D8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FD1CC-7DA7-4881-8860-53D8D2E7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EB14-926A-4C1E-8365-B46D68D7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6876D-7DB5-41C9-81A4-6884E1A7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6DBD4-5639-4020-B1A1-FD6CBCFE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6A73-10FE-4B22-A69A-B9FE635A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26A39-B0A0-4E4C-8BFC-385408F4F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07BE5-E94A-4D40-8463-E84C6DB9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0BF98-BD56-4853-B626-AACEFB67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CD7AD-9EAE-411A-A06E-9C592B84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13FE3-302E-4CCA-BD87-4286E632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6F9A6-ADF7-4F31-B869-BC4AFF1D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58F6-7204-410F-8783-881FF0ECF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ECB1-18E1-4B82-9BC2-FF5574D5F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970E-D22C-4BA2-9690-721CD5EBEF8E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0D25-65A6-4EEA-9FA6-F9CBB21E3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A3CAD-86DB-4E85-B979-2631FAE0C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4B63-6149-4070-AD0B-BCA99A92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DBCD-7A14-41D7-8353-DC4B9DEA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" y="11442"/>
            <a:ext cx="6542237" cy="779134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Figs. 1-2: </a:t>
            </a:r>
            <a:r>
              <a:rPr lang="en-US" sz="2000" dirty="0"/>
              <a:t>Unknown, </a:t>
            </a:r>
            <a:r>
              <a:rPr lang="en-US" sz="2000" i="1" dirty="0"/>
              <a:t>Cosmas’ Ciborium from </a:t>
            </a:r>
            <a:r>
              <a:rPr lang="en-US" sz="2000" i="1" dirty="0" err="1"/>
              <a:t>Ulqin</a:t>
            </a:r>
            <a:r>
              <a:rPr lang="en-US" sz="2000" dirty="0"/>
              <a:t>, 732-741 A.D., marble, fragments kept in Belgrade, National Museum and Ulcinj, Regional Museum (in </a:t>
            </a:r>
            <a:r>
              <a:rPr lang="en-US" sz="2000" dirty="0" err="1"/>
              <a:t>Sevovic</a:t>
            </a:r>
            <a:r>
              <a:rPr lang="en-US" sz="2000" dirty="0"/>
              <a:t>, 2016).</a:t>
            </a:r>
            <a:endParaRPr lang="en-US" sz="2000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2D856E-B8DA-4076-8CC7-C4A47631DA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" y="2019300"/>
            <a:ext cx="6026947" cy="34763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D77E36-3B47-4F09-8F7A-8F7B0F454B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65" y="-7476"/>
            <a:ext cx="4724560" cy="6872953"/>
          </a:xfrm>
        </p:spPr>
      </p:pic>
    </p:spTree>
    <p:extLst>
      <p:ext uri="{BB962C8B-B14F-4D97-AF65-F5344CB8AC3E}">
        <p14:creationId xmlns:p14="http://schemas.microsoft.com/office/powerpoint/2010/main" val="113669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DBCD-7A14-41D7-8353-DC4B9DEA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8" y="11442"/>
            <a:ext cx="12114362" cy="779134"/>
          </a:xfrm>
        </p:spPr>
        <p:txBody>
          <a:bodyPr>
            <a:normAutofit/>
          </a:bodyPr>
          <a:lstStyle/>
          <a:p>
            <a:r>
              <a:rPr lang="en-US" sz="2000" b="1" dirty="0"/>
              <a:t>Fig. 3: </a:t>
            </a:r>
            <a:r>
              <a:rPr lang="en-US" sz="2000" dirty="0"/>
              <a:t>Unknown, </a:t>
            </a:r>
            <a:r>
              <a:rPr lang="en-US" sz="2000" i="1" dirty="0"/>
              <a:t>Cosmas’ Ciborium from </a:t>
            </a:r>
            <a:r>
              <a:rPr lang="en-US" sz="2000" i="1" dirty="0" err="1"/>
              <a:t>Ulqin</a:t>
            </a:r>
            <a:r>
              <a:rPr lang="en-US" sz="2000" dirty="0"/>
              <a:t>, 732-741 A.D., marble, fragments kept in Belgrade, National Museum and Ulcinj, Regional Museum (in </a:t>
            </a:r>
            <a:r>
              <a:rPr lang="en-US" sz="2000" dirty="0" err="1"/>
              <a:t>Sevovic</a:t>
            </a:r>
            <a:r>
              <a:rPr lang="en-US" sz="2000" dirty="0"/>
              <a:t>, 2016).</a:t>
            </a:r>
            <a:endParaRPr lang="en-US" sz="2000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2D856E-B8DA-4076-8CC7-C4A47631DA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12904" r="3372" b="8642"/>
          <a:stretch/>
        </p:blipFill>
        <p:spPr>
          <a:xfrm>
            <a:off x="190500" y="1276349"/>
            <a:ext cx="11610061" cy="557020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03DDB-EBA4-4B5B-99B4-A469B0051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38" y="790576"/>
            <a:ext cx="12114362" cy="485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PalatinoLinotype-Roman"/>
              </a:rPr>
              <a:t>...]I SALVATORI NOSTRI IhV XP[...]CONIVGE MEA GVSMV PRO REMEDIO ANIM[...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5049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Fig. 4: </a:t>
            </a:r>
            <a:r>
              <a:rPr lang="en-US" sz="2800" b="0" dirty="0"/>
              <a:t>Unknown, </a:t>
            </a:r>
            <a:r>
              <a:rPr lang="en-US" sz="2800" b="0" i="1" dirty="0"/>
              <a:t>Fragment of a Ciborium from </a:t>
            </a:r>
            <a:r>
              <a:rPr lang="en-US" sz="2800" b="0" i="1" dirty="0" err="1"/>
              <a:t>Durr</a:t>
            </a:r>
            <a:r>
              <a:rPr lang="en-US" sz="2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ës</a:t>
            </a:r>
            <a:r>
              <a:rPr lang="en-US" sz="2800" b="0" dirty="0"/>
              <a:t>, 732-741 A.D., marble, kept in Tirana, National Historical Museum.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0E8FC-D158-44B2-A80F-208F5D15E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r="24344"/>
          <a:stretch/>
        </p:blipFill>
        <p:spPr>
          <a:xfrm rot="10800000">
            <a:off x="2337762" y="682537"/>
            <a:ext cx="7479790" cy="61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05F3-3DF8-4A51-B4D6-46E7A791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" y="5556"/>
            <a:ext cx="12122989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Comparison of the </a:t>
            </a:r>
            <a:r>
              <a:rPr lang="en-US" b="1" dirty="0" err="1"/>
              <a:t>Ulqin</a:t>
            </a:r>
            <a:r>
              <a:rPr lang="en-US" b="1" dirty="0"/>
              <a:t> &amp; the </a:t>
            </a:r>
            <a:r>
              <a:rPr lang="en-US" b="1" dirty="0" err="1"/>
              <a:t>Durr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ës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Ciboria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8CFFC-F013-44C2-A0B9-5F5D0D7B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68337"/>
            <a:ext cx="5157787" cy="8239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Fig. 2 (detail)</a:t>
            </a:r>
            <a:r>
              <a:rPr lang="en-US" b="0" dirty="0"/>
              <a:t>: </a:t>
            </a:r>
            <a:r>
              <a:rPr lang="en-US" sz="2400" b="0" dirty="0"/>
              <a:t>Unknown, </a:t>
            </a:r>
            <a:r>
              <a:rPr lang="en-US" sz="2400" b="0" i="1" dirty="0"/>
              <a:t>Cosmas’ Ciborium from </a:t>
            </a:r>
            <a:r>
              <a:rPr lang="en-US" sz="2400" b="0" i="1" dirty="0" err="1"/>
              <a:t>Ulqin</a:t>
            </a:r>
            <a:r>
              <a:rPr lang="en-US" sz="2400" b="0" dirty="0"/>
              <a:t>, 732-741 A.D., marble, fragment kept Ulcinj, Regional Museum.</a:t>
            </a:r>
            <a:endParaRPr lang="en-US" b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25386D-C82C-4A1D-A797-FCC1F55D7B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536234"/>
            <a:ext cx="3052153" cy="535265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B0BE5-FD9A-4921-A1DE-73D582303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689126"/>
            <a:ext cx="5183188" cy="82391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Fig. 4: </a:t>
            </a:r>
            <a:r>
              <a:rPr lang="en-US" sz="2400" b="0" dirty="0"/>
              <a:t>Unknown, </a:t>
            </a:r>
            <a:r>
              <a:rPr lang="en-US" sz="2400" b="0" i="1" dirty="0"/>
              <a:t>Fragment of a Ciborium from </a:t>
            </a:r>
            <a:r>
              <a:rPr lang="en-US" sz="2400" b="0" i="1" dirty="0" err="1"/>
              <a:t>Durr</a:t>
            </a:r>
            <a:r>
              <a:rPr lang="en-US" sz="24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ës</a:t>
            </a:r>
            <a:r>
              <a:rPr lang="en-US" sz="2400" b="0" dirty="0"/>
              <a:t>, 732-741 A.D., marble, kept in Tirana, National Historical Museum.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15DE5F8-A808-4EF8-998C-006FD8DB28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14" y="1519392"/>
            <a:ext cx="5762444" cy="5352657"/>
          </a:xfrm>
        </p:spPr>
      </p:pic>
    </p:spTree>
    <p:extLst>
      <p:ext uri="{BB962C8B-B14F-4D97-AF65-F5344CB8AC3E}">
        <p14:creationId xmlns:p14="http://schemas.microsoft.com/office/powerpoint/2010/main" val="305376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792" y="224864"/>
            <a:ext cx="11673357" cy="863272"/>
          </a:xfrm>
        </p:spPr>
        <p:txBody>
          <a:bodyPr>
            <a:normAutofit/>
          </a:bodyPr>
          <a:lstStyle/>
          <a:p>
            <a:r>
              <a:rPr lang="en-US" sz="2800" b="1" dirty="0"/>
              <a:t>Fig. 5: </a:t>
            </a:r>
            <a:r>
              <a:rPr lang="en-US" sz="2800" dirty="0"/>
              <a:t>Unknown, </a:t>
            </a:r>
            <a:r>
              <a:rPr lang="en-US" sz="2800" i="1" dirty="0"/>
              <a:t>Ciborium Fragment from the Church of St. </a:t>
            </a:r>
            <a:r>
              <a:rPr lang="en-US" sz="2800" i="1" dirty="0" err="1"/>
              <a:t>Tryphon</a:t>
            </a:r>
            <a:r>
              <a:rPr lang="en-US" sz="2800" i="1" dirty="0"/>
              <a:t> in Kotor, Montenegro</a:t>
            </a:r>
            <a:r>
              <a:rPr lang="en-US" sz="2800" dirty="0"/>
              <a:t>, 802-811 A.D., marble (in </a:t>
            </a:r>
            <a:r>
              <a:rPr lang="en-US" sz="2800" dirty="0" err="1"/>
              <a:t>Bošković</a:t>
            </a:r>
            <a:r>
              <a:rPr lang="en-US" sz="2800" dirty="0"/>
              <a:t>, 1977).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9A555A-B8D9-4892-AA35-258D1E1E7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60"/>
          <a:stretch/>
        </p:blipFill>
        <p:spPr>
          <a:xfrm>
            <a:off x="2484409" y="1439069"/>
            <a:ext cx="7101360" cy="51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212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PalatinoLinotype-Roman</vt:lpstr>
      <vt:lpstr>Segoe UI Light</vt:lpstr>
      <vt:lpstr>Office Theme</vt:lpstr>
      <vt:lpstr>Figs. 1-2: Unknown, Cosmas’ Ciborium from Ulqin, 732-741 A.D., marble, fragments kept in Belgrade, National Museum and Ulcinj, Regional Museum (in Sevovic, 2016).</vt:lpstr>
      <vt:lpstr>Fig. 3: Unknown, Cosmas’ Ciborium from Ulqin, 732-741 A.D., marble, fragments kept in Belgrade, National Museum and Ulcinj, Regional Museum (in Sevovic, 2016).</vt:lpstr>
      <vt:lpstr>Fig. 4: Unknown, Fragment of a Ciborium from Durrës, 732-741 A.D., marble, kept in Tirana, National Historical Museum.</vt:lpstr>
      <vt:lpstr>Comparison of the Ulqin &amp; the Durrës Ciboria</vt:lpstr>
      <vt:lpstr>Fig. 5: Unknown, Ciborium Fragment from the Church of St. Tryphon in Kotor, Montenegro, 802-811 A.D., marble (in Bošković, 1977).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Iconoclasm &amp; Byzantine Control over the Eastern Adriatic Littoral</dc:title>
  <dc:creator>Konstantinos Giakoumis</dc:creator>
  <cp:lastModifiedBy>Konstantinos Giakoumis</cp:lastModifiedBy>
  <cp:revision>10</cp:revision>
  <dcterms:created xsi:type="dcterms:W3CDTF">2021-08-04T05:07:55Z</dcterms:created>
  <dcterms:modified xsi:type="dcterms:W3CDTF">2021-11-13T22:53:43Z</dcterms:modified>
</cp:coreProperties>
</file>